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304" r:id="rId4"/>
    <p:sldId id="302" r:id="rId5"/>
    <p:sldId id="296" r:id="rId6"/>
    <p:sldId id="307" r:id="rId7"/>
    <p:sldId id="309" r:id="rId8"/>
    <p:sldId id="311" r:id="rId9"/>
    <p:sldId id="313" r:id="rId10"/>
    <p:sldId id="310" r:id="rId11"/>
    <p:sldId id="267" r:id="rId12"/>
    <p:sldId id="283" r:id="rId13"/>
    <p:sldId id="268" r:id="rId1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0" roundtripDataSignature="AMtx7mgf5aSV1qd9s45ZabCHoh3qs6E1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14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800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6250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7276dd8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627276dd8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292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7276dd8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627276dd8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782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27276dd8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627276dd8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27276dd8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627276dd8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24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8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8"/>
          <p:cNvSpPr/>
          <p:nvPr/>
        </p:nvSpPr>
        <p:spPr>
          <a:xfrm>
            <a:off x="381000" y="1295400"/>
            <a:ext cx="8229600" cy="2057400"/>
          </a:xfrm>
          <a:prstGeom prst="roundRect">
            <a:avLst>
              <a:gd name="adj" fmla="val 16667"/>
            </a:avLst>
          </a:prstGeom>
          <a:solidFill>
            <a:srgbClr val="3333B2"/>
          </a:solidFill>
          <a:ln w="25400" cap="flat" cmpd="sng">
            <a:solidFill>
              <a:srgbClr val="3333B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524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8"/>
          <p:cNvSpPr txBox="1"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M.Tech. Thesis Presentation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 txBox="1">
            <a:spLocks noGrp="1"/>
          </p:cNvSpPr>
          <p:nvPr>
            <p:ph type="ctrTitle"/>
          </p:nvPr>
        </p:nvSpPr>
        <p:spPr>
          <a:xfrm>
            <a:off x="609600" y="14478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subTitle" idx="1"/>
          </p:nvPr>
        </p:nvSpPr>
        <p:spPr>
          <a:xfrm>
            <a:off x="1219200" y="2667000"/>
            <a:ext cx="640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5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ftr" idx="11"/>
          </p:nvPr>
        </p:nvSpPr>
        <p:spPr>
          <a:xfrm>
            <a:off x="4572000" y="6492875"/>
            <a:ext cx="3429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sldNum" idx="12"/>
          </p:nvPr>
        </p:nvSpPr>
        <p:spPr>
          <a:xfrm>
            <a:off x="8001000" y="64928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TITLE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9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9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3333B2"/>
              </a:gs>
            </a:gsLst>
            <a:lin ang="10800000" scaled="0"/>
          </a:gradFill>
          <a:ln>
            <a:noFill/>
          </a:ln>
          <a:effectLst>
            <a:outerShdw blurRad="50800" dist="889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9"/>
          <p:cNvSpPr txBox="1"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M.Tech. Thesis Presentation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8382000" cy="505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Calibri"/>
              <a:buChar char="•"/>
              <a:defRPr/>
            </a:lvl1pPr>
            <a:lvl2pPr marL="914400" lvl="1" indent="-33528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Calibri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5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4572000" y="6492875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1066800" y="6477000"/>
            <a:ext cx="3505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ftr" idx="11"/>
          </p:nvPr>
        </p:nvSpPr>
        <p:spPr>
          <a:xfrm>
            <a:off x="4572000" y="6492875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2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2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3333B2"/>
              </a:gs>
            </a:gsLst>
            <a:lin ang="10800000" scaled="0"/>
          </a:gradFill>
          <a:ln>
            <a:noFill/>
          </a:ln>
          <a:effectLst>
            <a:outerShdw blurRad="50800" dist="889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2"/>
          <p:cNvSpPr txBox="1"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M.Tech. Thesis Presentation</a:t>
            </a:r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1"/>
          </p:nvPr>
        </p:nvSpPr>
        <p:spPr>
          <a:xfrm>
            <a:off x="228600" y="1066800"/>
            <a:ext cx="4267200" cy="505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Calibri"/>
              <a:buChar char="•"/>
              <a:defRPr sz="2800"/>
            </a:lvl1pPr>
            <a:lvl2pPr marL="914400" lvl="1" indent="-32004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2"/>
          </p:nvPr>
        </p:nvSpPr>
        <p:spPr>
          <a:xfrm>
            <a:off x="4648200" y="1066800"/>
            <a:ext cx="4267200" cy="505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Calibri"/>
              <a:buChar char="•"/>
              <a:defRPr sz="2800"/>
            </a:lvl1pPr>
            <a:lvl2pPr marL="914400" lvl="1" indent="-32004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ftr" idx="11"/>
          </p:nvPr>
        </p:nvSpPr>
        <p:spPr>
          <a:xfrm>
            <a:off x="4572000" y="6492875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3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3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3333B2"/>
              </a:gs>
            </a:gsLst>
            <a:lin ang="10800000" scaled="0"/>
          </a:gradFill>
          <a:ln>
            <a:noFill/>
          </a:ln>
          <a:effectLst>
            <a:outerShdw blurRad="50800" dist="889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3"/>
          <p:cNvSpPr txBox="1"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M.Tech. Thesis Presentation</a:t>
            </a:r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4040188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2400"/>
            </a:lvl1pPr>
            <a:lvl2pPr marL="914400" lvl="1" indent="-30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body" idx="3"/>
          </p:nvPr>
        </p:nvSpPr>
        <p:spPr>
          <a:xfrm>
            <a:off x="4645025" y="990600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body" idx="4"/>
          </p:nvPr>
        </p:nvSpPr>
        <p:spPr>
          <a:xfrm>
            <a:off x="4645025" y="1676400"/>
            <a:ext cx="4041775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2400"/>
            </a:lvl1pPr>
            <a:lvl2pPr marL="914400" lvl="1" indent="-30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572000" y="6492875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3333B2"/>
              </a:gs>
            </a:gsLst>
            <a:lin ang="10800000" scaled="0"/>
          </a:gradFill>
          <a:ln>
            <a:noFill/>
          </a:ln>
          <a:effectLst>
            <a:outerShdw blurRad="50800" dist="889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body" idx="1"/>
          </p:nvPr>
        </p:nvSpPr>
        <p:spPr>
          <a:xfrm>
            <a:off x="1066800" y="6477000"/>
            <a:ext cx="3505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ftr" idx="11"/>
          </p:nvPr>
        </p:nvSpPr>
        <p:spPr>
          <a:xfrm>
            <a:off x="4572000" y="6492875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2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90.png"/><Relationship Id="rId4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3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3.mp4"/><Relationship Id="rId7" Type="http://schemas.openxmlformats.org/officeDocument/2006/relationships/image" Target="../media/image8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0.png"/><Relationship Id="rId4" Type="http://schemas.microsoft.com/office/2007/relationships/media" Target="../media/media4.mp4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5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26" name="Google Shape;126;p1"/>
          <p:cNvSpPr txBox="1">
            <a:spLocks noGrp="1"/>
          </p:cNvSpPr>
          <p:nvPr>
            <p:ph type="sldNum" idx="12"/>
          </p:nvPr>
        </p:nvSpPr>
        <p:spPr>
          <a:xfrm>
            <a:off x="8001000" y="64928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27" name="Google Shape;127;p1"/>
          <p:cNvSpPr txBox="1">
            <a:spLocks noGrp="1"/>
          </p:cNvSpPr>
          <p:nvPr>
            <p:ph type="ftr" idx="11"/>
          </p:nvPr>
        </p:nvSpPr>
        <p:spPr>
          <a:xfrm>
            <a:off x="4572000" y="6492875"/>
            <a:ext cx="3429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IIT Delhi</a:t>
            </a:r>
            <a:endParaRPr/>
          </a:p>
        </p:txBody>
      </p:sp>
      <p:sp>
        <p:nvSpPr>
          <p:cNvPr id="128" name="Google Shape;128;p1"/>
          <p:cNvSpPr txBox="1">
            <a:spLocks noGrp="1"/>
          </p:cNvSpPr>
          <p:nvPr>
            <p:ph type="subTitle" idx="1"/>
          </p:nvPr>
        </p:nvSpPr>
        <p:spPr>
          <a:xfrm>
            <a:off x="2157635" y="4468943"/>
            <a:ext cx="4828729" cy="69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Deepak Raina (2019MEZ8497)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>
                <a:solidFill>
                  <a:schemeClr val="dk1"/>
                </a:solidFill>
              </a:rPr>
              <a:t>Sandeep Kumar (2019MEZ8423)</a:t>
            </a:r>
            <a:endParaRPr/>
          </a:p>
        </p:txBody>
      </p:sp>
      <p:sp>
        <p:nvSpPr>
          <p:cNvPr id="129" name="Google Shape;129;p1"/>
          <p:cNvSpPr txBox="1">
            <a:spLocks noGrp="1"/>
          </p:cNvSpPr>
          <p:nvPr>
            <p:ph type="ctrTitle"/>
          </p:nvPr>
        </p:nvSpPr>
        <p:spPr>
          <a:xfrm>
            <a:off x="609600" y="1447800"/>
            <a:ext cx="7772400" cy="169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Analytical Dynamics</a:t>
            </a:r>
            <a:br>
              <a:rPr lang="en-US" sz="3200"/>
            </a:br>
            <a:r>
              <a:rPr lang="en-US" sz="3200"/>
              <a:t>Project 2</a:t>
            </a:r>
            <a:br>
              <a:rPr lang="en-US" sz="3200"/>
            </a:br>
            <a:r>
              <a:rPr lang="en-US" sz="3200"/>
              <a:t>Double Link Pendulum Dynamics Simulation</a:t>
            </a:r>
            <a:endParaRPr sz="3200"/>
          </a:p>
        </p:txBody>
      </p:sp>
      <p:sp>
        <p:nvSpPr>
          <p:cNvPr id="130" name="Google Shape;130;p1"/>
          <p:cNvSpPr txBox="1"/>
          <p:nvPr/>
        </p:nvSpPr>
        <p:spPr>
          <a:xfrm>
            <a:off x="2157635" y="6492875"/>
            <a:ext cx="2414365" cy="365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chaotic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705071"/>
                  </p:ext>
                </p:extLst>
              </p:nvPr>
            </p:nvGraphicFramePr>
            <p:xfrm>
              <a:off x="716974" y="2879437"/>
              <a:ext cx="7481452" cy="24787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5561">
                      <a:extLst>
                        <a:ext uri="{9D8B030D-6E8A-4147-A177-3AD203B41FA5}">
                          <a16:colId xmlns:a16="http://schemas.microsoft.com/office/drawing/2014/main" val="415795145"/>
                        </a:ext>
                      </a:extLst>
                    </a:gridCol>
                    <a:gridCol w="1047751">
                      <a:extLst>
                        <a:ext uri="{9D8B030D-6E8A-4147-A177-3AD203B41FA5}">
                          <a16:colId xmlns:a16="http://schemas.microsoft.com/office/drawing/2014/main" val="4217295293"/>
                        </a:ext>
                      </a:extLst>
                    </a:gridCol>
                    <a:gridCol w="1306656">
                      <a:extLst>
                        <a:ext uri="{9D8B030D-6E8A-4147-A177-3AD203B41FA5}">
                          <a16:colId xmlns:a16="http://schemas.microsoft.com/office/drawing/2014/main" val="2610328722"/>
                        </a:ext>
                      </a:extLst>
                    </a:gridCol>
                    <a:gridCol w="1306656">
                      <a:extLst>
                        <a:ext uri="{9D8B030D-6E8A-4147-A177-3AD203B41FA5}">
                          <a16:colId xmlns:a16="http://schemas.microsoft.com/office/drawing/2014/main" val="1609241134"/>
                        </a:ext>
                      </a:extLst>
                    </a:gridCol>
                    <a:gridCol w="915293">
                      <a:extLst>
                        <a:ext uri="{9D8B030D-6E8A-4147-A177-3AD203B41FA5}">
                          <a16:colId xmlns:a16="http://schemas.microsoft.com/office/drawing/2014/main" val="2040877019"/>
                        </a:ext>
                      </a:extLst>
                    </a:gridCol>
                    <a:gridCol w="1339535">
                      <a:extLst>
                        <a:ext uri="{9D8B030D-6E8A-4147-A177-3AD203B41FA5}">
                          <a16:colId xmlns:a16="http://schemas.microsoft.com/office/drawing/2014/main" val="26473732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Parameter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Behavior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0152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-2.7030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-1.9831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-1.7236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-0.8644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Non-chaotic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7413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=10,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-3.6473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-2.4418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-2.8975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-1.7634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Non-chaotic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06092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=15,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-2.5056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1.2026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-1.7559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-0.0898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Chaotic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43383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=15</m:t>
                              </m:r>
                            </m:oMath>
                          </a14:m>
                          <a:r>
                            <a:rPr lang="en-US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-3.4115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-3.2332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-2.0998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-1.7351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Non-chaotic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27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705071"/>
                  </p:ext>
                </p:extLst>
              </p:nvPr>
            </p:nvGraphicFramePr>
            <p:xfrm>
              <a:off x="716974" y="2879437"/>
              <a:ext cx="7481452" cy="24787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5561">
                      <a:extLst>
                        <a:ext uri="{9D8B030D-6E8A-4147-A177-3AD203B41FA5}">
                          <a16:colId xmlns:a16="http://schemas.microsoft.com/office/drawing/2014/main" val="415795145"/>
                        </a:ext>
                      </a:extLst>
                    </a:gridCol>
                    <a:gridCol w="1047751">
                      <a:extLst>
                        <a:ext uri="{9D8B030D-6E8A-4147-A177-3AD203B41FA5}">
                          <a16:colId xmlns:a16="http://schemas.microsoft.com/office/drawing/2014/main" val="4217295293"/>
                        </a:ext>
                      </a:extLst>
                    </a:gridCol>
                    <a:gridCol w="1306656">
                      <a:extLst>
                        <a:ext uri="{9D8B030D-6E8A-4147-A177-3AD203B41FA5}">
                          <a16:colId xmlns:a16="http://schemas.microsoft.com/office/drawing/2014/main" val="2610328722"/>
                        </a:ext>
                      </a:extLst>
                    </a:gridCol>
                    <a:gridCol w="1306656">
                      <a:extLst>
                        <a:ext uri="{9D8B030D-6E8A-4147-A177-3AD203B41FA5}">
                          <a16:colId xmlns:a16="http://schemas.microsoft.com/office/drawing/2014/main" val="1609241134"/>
                        </a:ext>
                      </a:extLst>
                    </a:gridCol>
                    <a:gridCol w="915293">
                      <a:extLst>
                        <a:ext uri="{9D8B030D-6E8A-4147-A177-3AD203B41FA5}">
                          <a16:colId xmlns:a16="http://schemas.microsoft.com/office/drawing/2014/main" val="2040877019"/>
                        </a:ext>
                      </a:extLst>
                    </a:gridCol>
                    <a:gridCol w="1339535">
                      <a:extLst>
                        <a:ext uri="{9D8B030D-6E8A-4147-A177-3AD203B41FA5}">
                          <a16:colId xmlns:a16="http://schemas.microsoft.com/office/drawing/2014/main" val="2647373293"/>
                        </a:ext>
                      </a:extLst>
                    </a:gridCol>
                  </a:tblGrid>
                  <a:tr h="40608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Parameter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000" t="-1493" r="-465698" b="-5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935" t="-1493" r="-274299" b="-5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9535" t="-1493" r="-173023" b="-5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2667" t="-1493" r="-148000" b="-5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Behavior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015250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89" t="-80000" r="-378599" b="-3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-2.7030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-1.9831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-1.7236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-0.8644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Non-chaotic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741306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89" t="-180000" r="-378599" b="-2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-3.6473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-2.4418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-2.8975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-1.7634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Non-chaotic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060929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89" t="-280000" r="-378599" b="-1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-2.5056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1.2026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-1.7559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-0.0898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Chaotic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433831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89" t="-380000" r="-378599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-3.4115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-3.2332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-2.0998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-1.7351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Non-chaotic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27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1"/>
          <p:cNvSpPr>
            <a:spLocks noGrp="1"/>
          </p:cNvSpPr>
          <p:nvPr>
            <p:ph type="body" idx="1"/>
          </p:nvPr>
        </p:nvSpPr>
        <p:spPr>
          <a:xfrm>
            <a:off x="0" y="858982"/>
            <a:ext cx="9144000" cy="5633893"/>
          </a:xfrm>
        </p:spPr>
        <p:txBody>
          <a:bodyPr/>
          <a:lstStyle/>
          <a:p>
            <a:r>
              <a:rPr lang="en-US" dirty="0" smtClean="0"/>
              <a:t>Effect of initial condition:</a:t>
            </a:r>
          </a:p>
          <a:p>
            <a:pPr lvl="1"/>
            <a:r>
              <a:rPr lang="en-US" dirty="0" smtClean="0"/>
              <a:t>Varying mass of links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784610" y="2194455"/>
                <a:ext cx="4088748" cy="3500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=45 °,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10" y="2194455"/>
                <a:ext cx="4088748" cy="350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232;g627276dd8c_0_25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36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304800" y="1066800"/>
            <a:ext cx="8382000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Blip>
                <a:blip r:embed="rId3"/>
              </a:buBlip>
              <a:tabLst/>
              <a:defRPr/>
            </a:pPr>
            <a:r>
              <a:rPr lang="en-US" dirty="0" smtClean="0">
                <a:solidFill>
                  <a:sysClr val="windowText" lastClr="000000"/>
                </a:solidFill>
                <a:latin typeface="Calibri"/>
              </a:rPr>
              <a:t>Forced Control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Blip>
                <a:blip r:embed="rId4"/>
              </a:buBlip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Applied Torque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None/>
              <a:tabLst/>
              <a:defRPr/>
            </a:pPr>
            <a:endParaRPr lang="en-US" dirty="0">
              <a:solidFill>
                <a:sysClr val="windowText" lastClr="000000"/>
              </a:solidFill>
              <a:latin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Blip>
                <a:blip r:embed="rId4"/>
              </a:buBlip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Desired Trajectory: Cycloidal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Blip>
                <a:blip r:embed="rId4"/>
              </a:buBlip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Blip>
                <a:blip r:embed="rId4"/>
              </a:buBlip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9" name="Google Shape;229;g627276dd8c_0_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Extra Results</a:t>
            </a:r>
            <a:endParaRPr dirty="0"/>
          </a:p>
        </p:txBody>
      </p:sp>
      <p:sp>
        <p:nvSpPr>
          <p:cNvPr id="230" name="Google Shape;230;g627276dd8c_0_25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231" name="Google Shape;231;g627276dd8c_0_25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2" name="Google Shape;232;g627276dd8c_0_25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08888" y="2316159"/>
                <a:ext cx="3497624" cy="4452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𝜏</m:t>
                      </m:r>
                      <m:r>
                        <a:rPr lang="ar-A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= </m:t>
                      </m:r>
                      <m:sSub>
                        <m:sSubPr>
                          <m:ctrlP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𝑘</m:t>
                          </m:r>
                        </m:e>
                        <m:sub>
                          <m: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𝜃</m:t>
                          </m:r>
                          <m: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ar-A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ar-A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ar-A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𝑘</m:t>
                          </m:r>
                        </m:e>
                        <m:sub>
                          <m: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ar-A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accPr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𝜃</m:t>
                          </m:r>
                        </m:e>
                      </m:acc>
                      <m:r>
                        <a:rPr lang="ar-A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lang="ar-A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ar-A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)</m:t>
                      </m:r>
                    </m:oMath>
                  </m:oMathPara>
                </a14:m>
                <a:endParaRPr lang="ar-AE" sz="2000" dirty="0">
                  <a:latin typeface="Calibri" panose="020F05020202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888" y="2316159"/>
                <a:ext cx="3497624" cy="445250"/>
              </a:xfrm>
              <a:prstGeom prst="rect">
                <a:avLst/>
              </a:prstGeom>
              <a:blipFill>
                <a:blip r:embed="rId5"/>
                <a:stretch>
                  <a:fillRect r="-1903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232406" y="4010768"/>
                <a:ext cx="6858324" cy="2645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b="0" dirty="0" smtClean="0">
                  <a:latin typeface="Courier New" panose="02070309020205020404" pitchFamily="49" charset="0"/>
                  <a:ea typeface="Cambria Math" panose="02040503050406030204" pitchFamily="18" charset="0"/>
                </a:endParaRPr>
              </a:p>
              <a:p>
                <a:endParaRPr lang="en-US" sz="2000" dirty="0" smtClean="0">
                  <a:latin typeface="Courier New" panose="020703090202050204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b="0" dirty="0" smtClean="0">
                  <a:latin typeface="Courier New" panose="02070309020205020404" pitchFamily="49" charset="0"/>
                </a:endParaRPr>
              </a:p>
              <a:p>
                <a:endParaRPr lang="en-US" dirty="0">
                  <a:latin typeface="Courier New" panose="02070309020205020404" pitchFamily="49" charset="0"/>
                </a:endParaRPr>
              </a:p>
              <a:p>
                <a:endParaRPr lang="en-US" dirty="0" smtClean="0">
                  <a:latin typeface="Courier New" panose="02070309020205020404" pitchFamily="49" charset="0"/>
                </a:endParaRPr>
              </a:p>
              <a:p>
                <a:endParaRPr lang="en-US" dirty="0">
                  <a:latin typeface="Courier New" panose="02070309020205020404" pitchFamily="49" charset="0"/>
                </a:endParaRPr>
              </a:p>
              <a:p>
                <a:endParaRPr lang="en-US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406" y="4010768"/>
                <a:ext cx="6858324" cy="2645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27276dd8c_0_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Simulation Results</a:t>
            </a:r>
            <a:endParaRPr/>
          </a:p>
        </p:txBody>
      </p:sp>
      <p:sp>
        <p:nvSpPr>
          <p:cNvPr id="230" name="Google Shape;230;g627276dd8c_0_25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231" name="Google Shape;231;g627276dd8c_0_25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2" name="Google Shape;232;g627276dd8c_0_25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627276dd8c_0_25"/>
          <p:cNvSpPr txBox="1"/>
          <p:nvPr/>
        </p:nvSpPr>
        <p:spPr>
          <a:xfrm>
            <a:off x="384425" y="1030250"/>
            <a:ext cx="8531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Forced control:         </a:t>
            </a:r>
          </a:p>
        </p:txBody>
      </p:sp>
      <p:pic>
        <p:nvPicPr>
          <p:cNvPr id="3" name="2019-10-07 at 17-11-2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3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425" y="41851"/>
            <a:ext cx="88011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8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07-09-2019</a:t>
            </a:r>
            <a:endParaRPr/>
          </a:p>
        </p:txBody>
      </p:sp>
      <p:sp>
        <p:nvSpPr>
          <p:cNvPr id="239" name="Google Shape;239;p16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0" name="Google Shape;240;p16"/>
          <p:cNvSpPr txBox="1"/>
          <p:nvPr/>
        </p:nvSpPr>
        <p:spPr>
          <a:xfrm>
            <a:off x="1943708" y="2204864"/>
            <a:ext cx="525658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6"/>
          <p:cNvSpPr txBox="1"/>
          <p:nvPr/>
        </p:nvSpPr>
        <p:spPr>
          <a:xfrm>
            <a:off x="2157635" y="6492875"/>
            <a:ext cx="2414365" cy="365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8382000" cy="505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endParaRPr sz="2400" dirty="0"/>
          </a:p>
        </p:txBody>
      </p:sp>
      <p:sp>
        <p:nvSpPr>
          <p:cNvPr id="145" name="Google Shape;145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Case I: With 2 point masses</a:t>
            </a:r>
            <a:endParaRPr dirty="0"/>
          </a:p>
        </p:txBody>
      </p:sp>
      <p:sp>
        <p:nvSpPr>
          <p:cNvPr id="146" name="Google Shape;146;p3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5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47" name="Google Shape;147;p3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48" name="Google Shape;148;p3"/>
          <p:cNvSpPr txBox="1"/>
          <p:nvPr/>
        </p:nvSpPr>
        <p:spPr>
          <a:xfrm>
            <a:off x="2157635" y="6492875"/>
            <a:ext cx="2414365" cy="365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95904" y="1492603"/>
            <a:ext cx="3270465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Assumptions: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latin typeface="Calibri" panose="020F0502020204030204" pitchFamily="34" charset="0"/>
              </a:rPr>
              <a:t>Massless rods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latin typeface="Calibri" panose="020F0502020204030204" pitchFamily="34" charset="0"/>
              </a:rPr>
              <a:t>Planar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195904" y="3022624"/>
                <a:ext cx="2486014" cy="120962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Inertia of masses</a:t>
                </a:r>
                <a:endParaRPr lang="en-US" sz="2400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904" y="3022624"/>
                <a:ext cx="2486014" cy="1209627"/>
              </a:xfrm>
              <a:prstGeom prst="rect">
                <a:avLst/>
              </a:prstGeom>
              <a:blipFill>
                <a:blip r:embed="rId3"/>
                <a:stretch>
                  <a:fillRect l="-3155" t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194042" y="4477798"/>
                <a:ext cx="3555968" cy="16927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Position </a:t>
                </a:r>
                <a:r>
                  <a:rPr lang="en-US" sz="2400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of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masses</a:t>
                </a:r>
                <a:endParaRPr lang="en-US" sz="2400" i="1" dirty="0">
                  <a:solidFill>
                    <a:srgbClr val="FF0000"/>
                  </a:solidFill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1  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e>
                      </m:func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  </m:t>
                          </m:r>
                        </m:e>
                      </m:func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042" y="4477798"/>
                <a:ext cx="3555968" cy="1692771"/>
              </a:xfrm>
              <a:prstGeom prst="rect">
                <a:avLst/>
              </a:prstGeom>
              <a:blipFill>
                <a:blip r:embed="rId4"/>
                <a:stretch>
                  <a:fillRect l="-2215" t="-2135" b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7" y="1492603"/>
            <a:ext cx="5019675" cy="4591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74579" y="2714847"/>
                <a:ext cx="4855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79" y="2714847"/>
                <a:ext cx="48551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14876" y="3924474"/>
                <a:ext cx="4855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876" y="3924474"/>
                <a:ext cx="48551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8382000" cy="505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endParaRPr sz="2400" dirty="0"/>
          </a:p>
        </p:txBody>
      </p:sp>
      <p:sp>
        <p:nvSpPr>
          <p:cNvPr id="145" name="Google Shape;145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Case II: With 2 rods</a:t>
            </a:r>
            <a:endParaRPr dirty="0"/>
          </a:p>
        </p:txBody>
      </p:sp>
      <p:sp>
        <p:nvSpPr>
          <p:cNvPr id="146" name="Google Shape;146;p3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5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47" name="Google Shape;147;p3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48" name="Google Shape;148;p3"/>
          <p:cNvSpPr txBox="1"/>
          <p:nvPr/>
        </p:nvSpPr>
        <p:spPr>
          <a:xfrm>
            <a:off x="2157635" y="6492875"/>
            <a:ext cx="2414365" cy="365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68109" y="3006273"/>
                <a:ext cx="2486014" cy="1242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Inertia of masses</a:t>
                </a:r>
                <a:endParaRPr lang="en-US" sz="2400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type m:val="li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type m:val="li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109" y="3006273"/>
                <a:ext cx="2486014" cy="1242328"/>
              </a:xfrm>
              <a:prstGeom prst="rect">
                <a:avLst/>
              </a:prstGeom>
              <a:blipFill>
                <a:blip r:embed="rId3"/>
                <a:stretch>
                  <a:fillRect l="-3155" t="-15385" r="-18932" b="-65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768109" y="1494677"/>
            <a:ext cx="3270465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Assumptions: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latin typeface="Calibri" panose="020F0502020204030204" pitchFamily="34" charset="0"/>
              </a:rPr>
              <a:t>COM lies at center of link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68109" y="4450026"/>
                <a:ext cx="4126054" cy="16312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Position </a:t>
                </a:r>
                <a:r>
                  <a:rPr lang="en-US" sz="2400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of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masses</a:t>
                </a:r>
                <a:endParaRPr lang="en-US" sz="2400" i="1" dirty="0">
                  <a:solidFill>
                    <a:srgbClr val="FF0000"/>
                  </a:solidFill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1  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1 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func>
                        <m:func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type m:val="lin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8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1 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type m:val="lin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2 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1800" dirty="0" smtClean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109" y="4450026"/>
                <a:ext cx="4126054" cy="1631216"/>
              </a:xfrm>
              <a:prstGeom prst="rect">
                <a:avLst/>
              </a:prstGeom>
              <a:blipFill>
                <a:blip r:embed="rId4"/>
                <a:stretch>
                  <a:fillRect l="-1909" t="-2206" b="-3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529" y="1294966"/>
            <a:ext cx="48672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1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MATLAB GUI</a:t>
            </a:r>
            <a:endParaRPr dirty="0"/>
          </a:p>
        </p:txBody>
      </p:sp>
      <p:sp>
        <p:nvSpPr>
          <p:cNvPr id="171" name="Google Shape;171;p6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5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73" name="Google Shape;173;p6"/>
          <p:cNvSpPr txBox="1"/>
          <p:nvPr/>
        </p:nvSpPr>
        <p:spPr>
          <a:xfrm>
            <a:off x="2195736" y="6492875"/>
            <a:ext cx="2414365" cy="365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" y="1125110"/>
            <a:ext cx="9043963" cy="47492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6941125" y="1125110"/>
            <a:ext cx="2" cy="47492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2019-10-12 at 23-24-2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24" end="495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410" y="236826"/>
            <a:ext cx="847725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0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27276dd8c_0_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Analysis of simulations</a:t>
            </a:r>
            <a:endParaRPr dirty="0"/>
          </a:p>
        </p:txBody>
      </p:sp>
      <p:sp>
        <p:nvSpPr>
          <p:cNvPr id="194" name="Google Shape;194;g627276dd8c_0_1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95" name="Google Shape;195;g627276dd8c_0_1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9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81035" y="997528"/>
            <a:ext cx="8382000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For small </a:t>
            </a:r>
            <a:r>
              <a:rPr lang="en-US" sz="2200" dirty="0" smtClean="0"/>
              <a:t>angles, chaotic </a:t>
            </a:r>
            <a:r>
              <a:rPr lang="en-US" sz="2200" dirty="0"/>
              <a:t>motion is absent, for large angle chaos motion is present</a:t>
            </a:r>
            <a:r>
              <a:rPr lang="en-US" sz="2200" dirty="0" smtClean="0"/>
              <a:t>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For non-linearized case, there is more random motion otherwise its smooth</a:t>
            </a:r>
            <a:r>
              <a:rPr lang="en-US" sz="2200" dirty="0" smtClean="0"/>
              <a:t>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Presence of torsional spring restrict the large value of angles, hence prevents </a:t>
            </a:r>
            <a:r>
              <a:rPr lang="en-US" sz="2200" dirty="0" smtClean="0"/>
              <a:t>chaotic </a:t>
            </a:r>
            <a:r>
              <a:rPr lang="en-US" sz="2200" dirty="0"/>
              <a:t>motion</a:t>
            </a:r>
            <a:r>
              <a:rPr lang="en-US" sz="2200" dirty="0" smtClean="0"/>
              <a:t>.</a:t>
            </a:r>
          </a:p>
          <a:p>
            <a:pPr marL="0" indent="0">
              <a:buNone/>
            </a:pPr>
            <a:endParaRPr lang="en-US" sz="2200" dirty="0" smtClean="0"/>
          </a:p>
          <a:p>
            <a:pPr lvl="0">
              <a:spcBef>
                <a:spcPts val="0"/>
              </a:spcBef>
              <a:buSzPts val="1440"/>
            </a:pPr>
            <a:r>
              <a:rPr lang="en-US" sz="2200" b="1" dirty="0" smtClean="0"/>
              <a:t>Chaotic behavior</a:t>
            </a:r>
            <a:endParaRPr lang="en-US" b="1" dirty="0" smtClean="0"/>
          </a:p>
          <a:p>
            <a:pPr lvl="1">
              <a:spcBef>
                <a:spcPts val="0"/>
              </a:spcBef>
              <a:buSzPts val="1440"/>
            </a:pPr>
            <a:r>
              <a:rPr lang="en-US" sz="2000" dirty="0" smtClean="0"/>
              <a:t>Small </a:t>
            </a:r>
            <a:r>
              <a:rPr lang="en-US" sz="2000" dirty="0"/>
              <a:t>changes in initial conditions can lead to large </a:t>
            </a:r>
            <a:r>
              <a:rPr lang="en-US" sz="2000" dirty="0" smtClean="0"/>
              <a:t>changes </a:t>
            </a:r>
            <a:r>
              <a:rPr lang="en-US" sz="2000" dirty="0"/>
              <a:t>in the long-term behavior of the </a:t>
            </a:r>
            <a:r>
              <a:rPr lang="en-US" sz="2000" dirty="0" smtClean="0"/>
              <a:t>system</a:t>
            </a:r>
            <a:endParaRPr lang="en-US" sz="2000" dirty="0"/>
          </a:p>
          <a:p>
            <a:pPr lvl="1">
              <a:spcBef>
                <a:spcPts val="0"/>
              </a:spcBef>
              <a:buSzPts val="1440"/>
            </a:pPr>
            <a:r>
              <a:rPr lang="en-US" sz="2000" dirty="0"/>
              <a:t>M</a:t>
            </a:r>
            <a:r>
              <a:rPr lang="en-US" sz="2000" dirty="0" smtClean="0"/>
              <a:t>otion </a:t>
            </a:r>
            <a:r>
              <a:rPr lang="en-US" sz="2000" dirty="0"/>
              <a:t>of the system is difficult to </a:t>
            </a:r>
            <a:r>
              <a:rPr lang="en-US" sz="2000" dirty="0" smtClean="0"/>
              <a:t>predict</a:t>
            </a:r>
            <a:endParaRPr lang="en-US" sz="2000" dirty="0"/>
          </a:p>
          <a:p>
            <a:pPr lvl="1">
              <a:spcBef>
                <a:spcPts val="0"/>
              </a:spcBef>
              <a:buSzPts val="1440"/>
            </a:pPr>
            <a:r>
              <a:rPr lang="en-US" sz="2000" dirty="0"/>
              <a:t>Double pendulum is a chaotic </a:t>
            </a:r>
            <a:r>
              <a:rPr lang="en-US" sz="2000" dirty="0" smtClean="0"/>
              <a:t>system</a:t>
            </a:r>
          </a:p>
          <a:p>
            <a:pPr lvl="1">
              <a:spcBef>
                <a:spcPts val="0"/>
              </a:spcBef>
              <a:buSzPts val="1440"/>
            </a:pPr>
            <a:endParaRPr lang="en-US" sz="2400" dirty="0" smtClean="0"/>
          </a:p>
          <a:p>
            <a:pPr marL="457200" lvl="1" indent="0">
              <a:spcBef>
                <a:spcPts val="0"/>
              </a:spcBef>
              <a:buSzPts val="1440"/>
              <a:buNone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Blip>
                <a:blip r:embed="rId4"/>
              </a:buBlip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96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858982"/>
                <a:ext cx="9144000" cy="5633893"/>
              </a:xfrm>
            </p:spPr>
            <p:txBody>
              <a:bodyPr/>
              <a:lstStyle/>
              <a:p>
                <a:r>
                  <a:rPr lang="en-US" b="1" dirty="0" smtClean="0"/>
                  <a:t>Lyapunov exponent</a:t>
                </a:r>
              </a:p>
              <a:p>
                <a:pPr lvl="1"/>
                <a:r>
                  <a:rPr lang="en-US" dirty="0" smtClean="0"/>
                  <a:t>Used to characterize the chaos of dynamic system</a:t>
                </a:r>
              </a:p>
              <a:p>
                <a:pPr lvl="1"/>
                <a:r>
                  <a:rPr lang="en-US" dirty="0" smtClean="0"/>
                  <a:t>Mathematically, it is given by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 as:</a:t>
                </a:r>
              </a:p>
              <a:p>
                <a:pPr marL="579120" lvl="1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)−(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 smtClean="0"/>
              </a:p>
              <a:p>
                <a:pPr marL="579120" lvl="1" indent="0" algn="ctr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For n-dimensional phase-space, we have 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’s</a:t>
                </a:r>
              </a:p>
              <a:p>
                <a:pPr lvl="1"/>
                <a:r>
                  <a:rPr lang="en-US" dirty="0" smtClean="0"/>
                  <a:t>If average value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is positive</a:t>
                </a:r>
                <a:r>
                  <a:rPr lang="en-US" dirty="0" smtClean="0"/>
                  <a:t>, then system will show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chaos</a:t>
                </a:r>
              </a:p>
              <a:p>
                <a:pPr lvl="1"/>
                <a:r>
                  <a:rPr lang="en-US" dirty="0"/>
                  <a:t>If average value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negative</a:t>
                </a:r>
                <a:r>
                  <a:rPr lang="en-US" dirty="0"/>
                  <a:t>, then system </a:t>
                </a:r>
                <a:r>
                  <a:rPr lang="en-US" dirty="0" smtClean="0"/>
                  <a:t>is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non-chaotic</a:t>
                </a:r>
              </a:p>
              <a:p>
                <a:pPr marL="106680" indent="0">
                  <a:buNone/>
                </a:pPr>
                <a:r>
                  <a:rPr lang="en-US" dirty="0" smtClean="0"/>
                  <a:t>              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858982"/>
                <a:ext cx="9144000" cy="563389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of Chaotic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7818" y="5968020"/>
            <a:ext cx="8936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Reference: </a:t>
            </a:r>
            <a:r>
              <a:rPr lang="en-US" i="1" dirty="0" err="1" smtClean="0"/>
              <a:t>Levien</a:t>
            </a:r>
            <a:r>
              <a:rPr lang="en-US" i="1" dirty="0"/>
              <a:t>, R. B., and S. M. Tan. "Double pendulum: An experiment in chaos." American Journal of Physics 61.11 (1993): 1038-1044.</a:t>
            </a:r>
          </a:p>
        </p:txBody>
      </p:sp>
      <p:sp>
        <p:nvSpPr>
          <p:cNvPr id="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418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27276dd8c_0_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Effect of initial condition</a:t>
            </a:r>
            <a:endParaRPr dirty="0"/>
          </a:p>
        </p:txBody>
      </p:sp>
      <p:sp>
        <p:nvSpPr>
          <p:cNvPr id="194" name="Google Shape;194;g627276dd8c_0_1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95" name="Google Shape;195;g627276dd8c_0_1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9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2019-11-01 at 16-50-1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450" end="431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86225" y="795677"/>
            <a:ext cx="3532537" cy="2826029"/>
          </a:xfrm>
          <a:prstGeom prst="rect">
            <a:avLst/>
          </a:prstGeom>
        </p:spPr>
      </p:pic>
      <p:pic>
        <p:nvPicPr>
          <p:cNvPr id="4" name="2019-11-01 at 16-58-2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466" end="295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3568" y="3605627"/>
            <a:ext cx="3378987" cy="2809037"/>
          </a:xfrm>
          <a:prstGeom prst="rect">
            <a:avLst/>
          </a:prstGeom>
        </p:spPr>
      </p:pic>
      <p:pic>
        <p:nvPicPr>
          <p:cNvPr id="5" name="2019-11-01 at 16-54-0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3767" end="1018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8149" y="851097"/>
            <a:ext cx="3441496" cy="2754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189238"/>
                  </p:ext>
                </p:extLst>
              </p:nvPr>
            </p:nvGraphicFramePr>
            <p:xfrm>
              <a:off x="4586225" y="3853602"/>
              <a:ext cx="4329176" cy="234203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2294">
                      <a:extLst>
                        <a:ext uri="{9D8B030D-6E8A-4147-A177-3AD203B41FA5}">
                          <a16:colId xmlns:a16="http://schemas.microsoft.com/office/drawing/2014/main" val="1096090584"/>
                        </a:ext>
                      </a:extLst>
                    </a:gridCol>
                    <a:gridCol w="1082294">
                      <a:extLst>
                        <a:ext uri="{9D8B030D-6E8A-4147-A177-3AD203B41FA5}">
                          <a16:colId xmlns:a16="http://schemas.microsoft.com/office/drawing/2014/main" val="4066480811"/>
                        </a:ext>
                      </a:extLst>
                    </a:gridCol>
                    <a:gridCol w="1082294">
                      <a:extLst>
                        <a:ext uri="{9D8B030D-6E8A-4147-A177-3AD203B41FA5}">
                          <a16:colId xmlns:a16="http://schemas.microsoft.com/office/drawing/2014/main" val="1786143137"/>
                        </a:ext>
                      </a:extLst>
                    </a:gridCol>
                    <a:gridCol w="1082294">
                      <a:extLst>
                        <a:ext uri="{9D8B030D-6E8A-4147-A177-3AD203B41FA5}">
                          <a16:colId xmlns:a16="http://schemas.microsoft.com/office/drawing/2014/main" val="1557673920"/>
                        </a:ext>
                      </a:extLst>
                    </a:gridCol>
                  </a:tblGrid>
                  <a:tr h="455162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/>
                            <a:t>Initial Joint angles (relative)</a:t>
                          </a:r>
                          <a:endParaRPr lang="en-US" sz="1600" b="1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/>
                            <a:t>Cases</a:t>
                          </a:r>
                          <a:endParaRPr lang="en-US" sz="16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7360853"/>
                      </a:ext>
                    </a:extLst>
                  </a:tr>
                  <a:tr h="45420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049326"/>
                      </a:ext>
                    </a:extLst>
                  </a:tr>
                  <a:tr h="6527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30, 31, 32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60,</a:t>
                          </a:r>
                          <a:r>
                            <a:rPr lang="en-US" baseline="0" dirty="0" smtClean="0"/>
                            <a:t> 61, 62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120, 121, 122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6833754"/>
                      </a:ext>
                    </a:extLst>
                  </a:tr>
                  <a:tr h="6224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0,</a:t>
                          </a:r>
                          <a:r>
                            <a:rPr lang="en-US" baseline="0" dirty="0" smtClean="0"/>
                            <a:t> 0, 0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0, 0, 0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0, 0, 0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17423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189238"/>
                  </p:ext>
                </p:extLst>
              </p:nvPr>
            </p:nvGraphicFramePr>
            <p:xfrm>
              <a:off x="4586225" y="3853602"/>
              <a:ext cx="4329176" cy="234203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2294">
                      <a:extLst>
                        <a:ext uri="{9D8B030D-6E8A-4147-A177-3AD203B41FA5}">
                          <a16:colId xmlns:a16="http://schemas.microsoft.com/office/drawing/2014/main" val="1096090584"/>
                        </a:ext>
                      </a:extLst>
                    </a:gridCol>
                    <a:gridCol w="1082294">
                      <a:extLst>
                        <a:ext uri="{9D8B030D-6E8A-4147-A177-3AD203B41FA5}">
                          <a16:colId xmlns:a16="http://schemas.microsoft.com/office/drawing/2014/main" val="4066480811"/>
                        </a:ext>
                      </a:extLst>
                    </a:gridCol>
                    <a:gridCol w="1082294">
                      <a:extLst>
                        <a:ext uri="{9D8B030D-6E8A-4147-A177-3AD203B41FA5}">
                          <a16:colId xmlns:a16="http://schemas.microsoft.com/office/drawing/2014/main" val="1786143137"/>
                        </a:ext>
                      </a:extLst>
                    </a:gridCol>
                    <a:gridCol w="1082294">
                      <a:extLst>
                        <a:ext uri="{9D8B030D-6E8A-4147-A177-3AD203B41FA5}">
                          <a16:colId xmlns:a16="http://schemas.microsoft.com/office/drawing/2014/main" val="1557673920"/>
                        </a:ext>
                      </a:extLst>
                    </a:gridCol>
                  </a:tblGrid>
                  <a:tr h="455162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/>
                            <a:t>Initial Joint angles (relative)</a:t>
                          </a:r>
                          <a:endParaRPr lang="en-US" sz="1600" b="1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/>
                            <a:t>Cases</a:t>
                          </a:r>
                          <a:endParaRPr lang="en-US" sz="16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7360853"/>
                      </a:ext>
                    </a:extLst>
                  </a:tr>
                  <a:tr h="611638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049326"/>
                      </a:ext>
                    </a:extLst>
                  </a:tr>
                  <a:tr h="6527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62" t="-164815" r="-300562" b="-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30, 31, 32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60,</a:t>
                          </a:r>
                          <a:r>
                            <a:rPr lang="en-US" baseline="0" dirty="0" smtClean="0"/>
                            <a:t> 61, 62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120, 121, 122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6833754"/>
                      </a:ext>
                    </a:extLst>
                  </a:tr>
                  <a:tr h="622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62" t="-280392" r="-300562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0,</a:t>
                          </a:r>
                          <a:r>
                            <a:rPr lang="en-US" baseline="0" dirty="0" smtClean="0"/>
                            <a:t> 0, 0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0, 0, 0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0, 0, 0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17423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/>
          <p:cNvSpPr txBox="1"/>
          <p:nvPr/>
        </p:nvSpPr>
        <p:spPr>
          <a:xfrm>
            <a:off x="154097" y="1025233"/>
            <a:ext cx="3273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/>
              <a:t>1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8525" y="3853602"/>
            <a:ext cx="3273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58891" y="1025233"/>
            <a:ext cx="3273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/>
              <a:t>2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025159" y="4412267"/>
            <a:ext cx="3273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/>
              <a:t>1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114210" y="4426133"/>
            <a:ext cx="3273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/>
              <a:t>2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194867" y="4439977"/>
            <a:ext cx="3273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/>
              <a:t>3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9416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5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858982"/>
            <a:ext cx="9144000" cy="5633893"/>
          </a:xfrm>
        </p:spPr>
        <p:txBody>
          <a:bodyPr/>
          <a:lstStyle/>
          <a:p>
            <a:r>
              <a:rPr lang="en-US" dirty="0" smtClean="0"/>
              <a:t>Effect of initial condition:</a:t>
            </a:r>
          </a:p>
          <a:p>
            <a:pPr lvl="1"/>
            <a:r>
              <a:rPr lang="en-US" dirty="0" smtClean="0"/>
              <a:t>Varying initial angle of first link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chaotic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997673"/>
                  </p:ext>
                </p:extLst>
              </p:nvPr>
            </p:nvGraphicFramePr>
            <p:xfrm>
              <a:off x="803561" y="2665289"/>
              <a:ext cx="7273639" cy="3479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0361">
                      <a:extLst>
                        <a:ext uri="{9D8B030D-6E8A-4147-A177-3AD203B41FA5}">
                          <a16:colId xmlns:a16="http://schemas.microsoft.com/office/drawing/2014/main" val="415795145"/>
                        </a:ext>
                      </a:extLst>
                    </a:gridCol>
                    <a:gridCol w="1270361">
                      <a:extLst>
                        <a:ext uri="{9D8B030D-6E8A-4147-A177-3AD203B41FA5}">
                          <a16:colId xmlns:a16="http://schemas.microsoft.com/office/drawing/2014/main" val="4217295293"/>
                        </a:ext>
                      </a:extLst>
                    </a:gridCol>
                    <a:gridCol w="1270361">
                      <a:extLst>
                        <a:ext uri="{9D8B030D-6E8A-4147-A177-3AD203B41FA5}">
                          <a16:colId xmlns:a16="http://schemas.microsoft.com/office/drawing/2014/main" val="2610328722"/>
                        </a:ext>
                      </a:extLst>
                    </a:gridCol>
                    <a:gridCol w="1270361">
                      <a:extLst>
                        <a:ext uri="{9D8B030D-6E8A-4147-A177-3AD203B41FA5}">
                          <a16:colId xmlns:a16="http://schemas.microsoft.com/office/drawing/2014/main" val="1609241134"/>
                        </a:ext>
                      </a:extLst>
                    </a:gridCol>
                    <a:gridCol w="889869">
                      <a:extLst>
                        <a:ext uri="{9D8B030D-6E8A-4147-A177-3AD203B41FA5}">
                          <a16:colId xmlns:a16="http://schemas.microsoft.com/office/drawing/2014/main" val="2040877019"/>
                        </a:ext>
                      </a:extLst>
                    </a:gridCol>
                    <a:gridCol w="1302326">
                      <a:extLst>
                        <a:ext uri="{9D8B030D-6E8A-4147-A177-3AD203B41FA5}">
                          <a16:colId xmlns:a16="http://schemas.microsoft.com/office/drawing/2014/main" val="26473732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Initial</a:t>
                          </a:r>
                          <a:r>
                            <a:rPr lang="en-US" baseline="0" dirty="0" smtClean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baseline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baseline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b="1" i="1" baseline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endParaRPr lang="en-US" dirty="0" smtClean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(in degrees)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Behavior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0152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-3.8165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-3.1433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-2.7859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-2.009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Non-chaotic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7413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-2.7030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-1.9831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-1.7236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-0.8644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Non-chaotic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43383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-1.1814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-0.5964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-0.4184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0.1949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Chaotic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2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-1.7082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-0.8446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-0.5228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0.1923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Chaotic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6649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-0.5015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2.54522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0.3260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0.6802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Chaotic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8019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1.6308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2.1625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0.3544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0.7550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Chaotic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2292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997673"/>
                  </p:ext>
                </p:extLst>
              </p:nvPr>
            </p:nvGraphicFramePr>
            <p:xfrm>
              <a:off x="803561" y="2665289"/>
              <a:ext cx="7273639" cy="3479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0361">
                      <a:extLst>
                        <a:ext uri="{9D8B030D-6E8A-4147-A177-3AD203B41FA5}">
                          <a16:colId xmlns:a16="http://schemas.microsoft.com/office/drawing/2014/main" val="415795145"/>
                        </a:ext>
                      </a:extLst>
                    </a:gridCol>
                    <a:gridCol w="1270361">
                      <a:extLst>
                        <a:ext uri="{9D8B030D-6E8A-4147-A177-3AD203B41FA5}">
                          <a16:colId xmlns:a16="http://schemas.microsoft.com/office/drawing/2014/main" val="4217295293"/>
                        </a:ext>
                      </a:extLst>
                    </a:gridCol>
                    <a:gridCol w="1270361">
                      <a:extLst>
                        <a:ext uri="{9D8B030D-6E8A-4147-A177-3AD203B41FA5}">
                          <a16:colId xmlns:a16="http://schemas.microsoft.com/office/drawing/2014/main" val="2610328722"/>
                        </a:ext>
                      </a:extLst>
                    </a:gridCol>
                    <a:gridCol w="1270361">
                      <a:extLst>
                        <a:ext uri="{9D8B030D-6E8A-4147-A177-3AD203B41FA5}">
                          <a16:colId xmlns:a16="http://schemas.microsoft.com/office/drawing/2014/main" val="1609241134"/>
                        </a:ext>
                      </a:extLst>
                    </a:gridCol>
                    <a:gridCol w="889869">
                      <a:extLst>
                        <a:ext uri="{9D8B030D-6E8A-4147-A177-3AD203B41FA5}">
                          <a16:colId xmlns:a16="http://schemas.microsoft.com/office/drawing/2014/main" val="2040877019"/>
                        </a:ext>
                      </a:extLst>
                    </a:gridCol>
                    <a:gridCol w="1302326">
                      <a:extLst>
                        <a:ext uri="{9D8B030D-6E8A-4147-A177-3AD203B41FA5}">
                          <a16:colId xmlns:a16="http://schemas.microsoft.com/office/drawing/2014/main" val="2647373293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8" t="-2353" r="-472727" b="-57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962" t="-2353" r="-375000" b="-57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2353" r="-273206" b="-57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442" t="-2353" r="-174519" b="-57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1918" t="-2353" r="-148630" b="-57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Behavior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0152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-3.8165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-3.1433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-2.7859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-2.009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Non-chaotic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741306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-2.7030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-1.9831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-1.7236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-0.8644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Non-chaotic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433831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-1.1814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-0.5964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-0.4184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0.1949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Chaotic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27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-1.7082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-0.8446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-0.5228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0.1923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Chaotic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66493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-0.5015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2.54522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0.3260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0.6802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Chaotic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801931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1.6308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2.1625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0.3544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0.7550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Chaotic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22925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800935" y="2097470"/>
                <a:ext cx="5374548" cy="3500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935" y="2097470"/>
                <a:ext cx="5374548" cy="350032"/>
              </a:xfrm>
              <a:prstGeom prst="rect">
                <a:avLst/>
              </a:prstGeom>
              <a:blipFill>
                <a:blip r:embed="rId3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32;g627276dd8c_0_25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604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amer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4424</TotalTime>
  <Words>393</Words>
  <Application>Microsoft Office PowerPoint</Application>
  <PresentationFormat>On-screen Show (4:3)</PresentationFormat>
  <Paragraphs>190</Paragraphs>
  <Slides>13</Slides>
  <Notes>9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Courier New</vt:lpstr>
      <vt:lpstr>Beamer</vt:lpstr>
      <vt:lpstr>Analytical Dynamics Project 2 Double Link Pendulum Dynamics Simulation</vt:lpstr>
      <vt:lpstr>Case I: With 2 point masses</vt:lpstr>
      <vt:lpstr>Case II: With 2 rods</vt:lpstr>
      <vt:lpstr>MATLAB GUI</vt:lpstr>
      <vt:lpstr>PowerPoint Presentation</vt:lpstr>
      <vt:lpstr>Analysis of simulations</vt:lpstr>
      <vt:lpstr>Prediction of Chaotic Behavior</vt:lpstr>
      <vt:lpstr>Effect of initial condition</vt:lpstr>
      <vt:lpstr>Analysis of chaotic behavior</vt:lpstr>
      <vt:lpstr>Analysis of chaotic behavior</vt:lpstr>
      <vt:lpstr>Extra Results</vt:lpstr>
      <vt:lpstr>Simulation 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Analytical Dynamics Project 2 Double Link Pendulum Dynamics Simulation</dc:title>
  <dc:creator>arjav</dc:creator>
  <cp:lastModifiedBy>Deepak Raina</cp:lastModifiedBy>
  <cp:revision>96</cp:revision>
  <dcterms:created xsi:type="dcterms:W3CDTF">2016-12-15T05:50:05Z</dcterms:created>
  <dcterms:modified xsi:type="dcterms:W3CDTF">2019-11-27T21:47:56Z</dcterms:modified>
</cp:coreProperties>
</file>